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6" r:id="rId3"/>
    <p:sldId id="257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02F"/>
    <a:srgbClr val="BBDC50"/>
    <a:srgbClr val="FBC721"/>
    <a:srgbClr val="54E911"/>
    <a:srgbClr val="9AF703"/>
    <a:srgbClr val="FC7430"/>
    <a:srgbClr val="D47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06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16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1" d="100"/>
          <a:sy n="101" d="100"/>
        </p:scale>
        <p:origin x="4293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344FF-71CD-4AB6-9049-C59A18D330D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4874C-0C5D-4167-8502-2A80B1952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6FF080A-8A78-4EF6-BB0B-0A3B90E116E0}"/>
              </a:ext>
            </a:extLst>
          </p:cNvPr>
          <p:cNvSpPr/>
          <p:nvPr userDrawn="1"/>
        </p:nvSpPr>
        <p:spPr>
          <a:xfrm>
            <a:off x="0" y="0"/>
            <a:ext cx="12192000" cy="11992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8C37DD-DFA5-49FD-9287-94A751C03436}"/>
              </a:ext>
            </a:extLst>
          </p:cNvPr>
          <p:cNvSpPr txBox="1"/>
          <p:nvPr userDrawn="1"/>
        </p:nvSpPr>
        <p:spPr>
          <a:xfrm>
            <a:off x="2274757" y="137941"/>
            <a:ext cx="89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NimbusRomNo9L-Medi"/>
              </a:rPr>
              <a:t>Camera Autocalibration using Predominantly Planar Aerial Imagery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="" xmlns:a16="http://schemas.microsoft.com/office/drawing/2014/main" id="{8A7480FD-D64E-4E07-8E97-4D0C97215E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0" y="95563"/>
            <a:ext cx="913776" cy="91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="" xmlns:a16="http://schemas.microsoft.com/office/drawing/2014/main" id="{A28642FB-E9D4-4694-A74D-14111A7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082A308-E4D9-4DEC-873C-5877A5F5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cs231a project  </a:t>
            </a:r>
            <a:r>
              <a:rPr lang="en-US" dirty="0" err="1"/>
              <a:t>mpalomar</a:t>
            </a:r>
            <a:r>
              <a:rPr lang="en-US" dirty="0"/>
              <a:t>, </a:t>
            </a:r>
            <a:r>
              <a:rPr lang="en-US" dirty="0" err="1"/>
              <a:t>carlosq</a:t>
            </a:r>
            <a:r>
              <a:rPr lang="en-US" dirty="0"/>
              <a:t> &amp; </a:t>
            </a:r>
            <a:r>
              <a:rPr lang="en-US" dirty="0" err="1"/>
              <a:t>mwhardt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13CA1D93-AEB1-47EF-8CC7-A441E515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ED1705-0624-40E9-B443-182D7179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E86B8B3-DA00-4BDD-940E-3D697CE5D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F76DE7-FAB5-4835-94D2-7249647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374525-349B-4452-A134-CC0E536C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B3BD70-D4A5-467A-8335-7B9BDCB3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EDE1E6B-9F95-4FCE-AE4B-2A2C20A58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3BBE346-FAAA-4290-844E-D63E7DA38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BDA4E7-7848-42C0-921A-FEB19468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1BFDA8-5F67-400C-8F51-3BEAEB74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50BB8C-BD0D-49A7-9351-F4181B3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98E7CF-AFE6-496B-89D4-3EAEC6F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28A224-FEC2-4C49-AAB4-AD7BFBB5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6B392AC-6445-4ED5-A213-4B65B861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547BAC-981C-40A4-AAF3-E86E2DF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752F3E-FAAE-483D-ACA9-0C4EE3AE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7317F1-9BFF-4FCC-8F33-93EBF93D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FD428D-FF20-44F4-809E-6EC48109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3F330DA-8829-4E74-B7AD-138EE37F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7C65CC-A3EC-4CD0-9DDF-A1C0E5A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13137E-A248-4723-872F-3A5FD8F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61514-5D3E-44EB-92AD-981A71A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339DC6-AED4-4406-ACF9-75BA9583D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6DFB6EA-4958-4965-BD88-2B5E22590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56A4686-6A55-497D-B94D-A758CE40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301E8ED-41F6-487E-9841-3FE7D6E0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3387B64-2319-4985-B574-0F764182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2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4BDB4E-BD2C-4E9C-AD75-10522F75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7A13677-25FB-48EC-B264-0767A844E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5B4096D-8C56-46E3-AEA5-1D87282CF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30FEC21-E798-4F43-B89C-9D7D6329B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5B7D49E-6F29-485C-A1FD-6A7B8ADC5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55C229E-0487-452F-B42D-C2D916B3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E29C173-595B-4B14-9454-4F131C2C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D9E39F2-EA8D-4EB2-8EE5-3F18DCB4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6359EB-2648-4475-9E02-7E97E4B2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85F151-AF48-4BF3-B249-0C140A0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3DC681A-3460-4B81-944C-05AF553D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82A97AE-F824-4906-A7F1-119E6FC3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D686443-B309-4456-92FA-9A55A892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EED8C02-228E-4AA7-9A4B-AC38F853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D2FF71-77EB-4E9E-8550-151E00E7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46CF89-879D-40FD-AF46-7C6309B6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D32BF7-64AC-4ED1-8DEC-16731582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444240F-4BB7-4E1C-96BC-5C4126C7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92305F8-A15A-497A-8324-A41F86A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B85879-1E5E-45B7-BD84-7E5A330E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CE155FF-4AB9-4DCD-B82D-DF7E1485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7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BA1ADA-39BD-4246-B580-BD137628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336BE-3091-4156-B237-465DDF82B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D3C6B1-9DCB-44C0-ABB6-877D37985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65E1E60-A4C3-48FD-8E10-4ACE8F4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2C6EF0-74B9-4147-9E63-10885290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6E63BD0-EE4B-465A-A609-0FE031D4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350A6DD-951B-4E9B-9ED6-7DB8EABD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63FE9A-9B3F-423F-ADFC-FF2F4ABB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3FEAE92-7AC1-4A3E-9898-DC9C0BCD9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E0E9D4-7904-433D-953A-6611BAD39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04052D-2263-4BD2-AF19-12E276FAB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8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2.jpeg"/><Relationship Id="rId5" Type="http://schemas.openxmlformats.org/officeDocument/2006/relationships/image" Target="../media/image11.gif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3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Problem  Statement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893326" y="4345311"/>
            <a:ext cx="2781673" cy="2106503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706" y="4345312"/>
            <a:ext cx="2713388" cy="212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3" y="1471883"/>
            <a:ext cx="3037567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UAVs need to be able to navigate with onboard cameras.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095" y="1444622"/>
            <a:ext cx="1836197" cy="27077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3" y="2996608"/>
            <a:ext cx="3037567" cy="11608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Accurate navigation is very sensitive </a:t>
            </a:r>
            <a:r>
              <a:rPr lang="en-US" sz="2000" dirty="0" smtClean="0">
                <a:latin typeface="Bahnschrift Light" panose="020B0502040204020203" pitchFamily="34" charset="0"/>
              </a:rPr>
              <a:t>to a </a:t>
            </a:r>
            <a:r>
              <a:rPr lang="en-US" sz="2000" dirty="0">
                <a:latin typeface="Bahnschrift Light" panose="020B0502040204020203" pitchFamily="34" charset="0"/>
              </a:rPr>
              <a:t>good </a:t>
            </a:r>
            <a:r>
              <a:rPr lang="en-US" sz="2000" dirty="0" smtClean="0">
                <a:latin typeface="Bahnschrift Light" panose="020B0502040204020203" pitchFamily="34" charset="0"/>
              </a:rPr>
              <a:t>calibration though.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088706" y="1444622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Temperature fluctuations, vibrations, zoom functionalities, etc. all can make a laboratory calibration invalid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088706" y="2971799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Bahnschrift Light" panose="020B0502040204020203" pitchFamily="34" charset="0"/>
              </a:rPr>
              <a:t>Autocalibration</a:t>
            </a:r>
            <a:r>
              <a:rPr lang="en-US" sz="2000" dirty="0">
                <a:latin typeface="Bahnschrift Light" panose="020B0502040204020203" pitchFamily="34" charset="0"/>
              </a:rPr>
              <a:t> in flight is a solution, yet at altitude, scene is mostly planar, making traditional methods inapplicable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4481835"/>
            <a:ext cx="5297483" cy="19389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to take advantage of the scene structure!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[</a:t>
            </a:r>
            <a:r>
              <a:rPr lang="en-US" sz="2000" dirty="0" err="1">
                <a:latin typeface="Bahnschrift Light" panose="020B0502040204020203" pitchFamily="34" charset="0"/>
              </a:rPr>
              <a:t>Triggs</a:t>
            </a:r>
            <a:r>
              <a:rPr lang="en-US" sz="2000" dirty="0">
                <a:latin typeface="Bahnschrift Light" panose="020B0502040204020203" pitchFamily="34" charset="0"/>
              </a:rPr>
              <a:t> ’98] first presented a method specifically dedicated to planar scenes based upon inter-image </a:t>
            </a:r>
            <a:r>
              <a:rPr lang="en-US" sz="2000" dirty="0" err="1">
                <a:latin typeface="Bahnschrift Light" panose="020B0502040204020203" pitchFamily="34" charset="0"/>
              </a:rPr>
              <a:t>homographies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590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77"/>
    </mc:Choice>
    <mc:Fallback xmlns="">
      <p:transition spd="slow" advTm="54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Technical Approach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4CDC250-6612-475A-B54E-4B679A41906F}"/>
              </a:ext>
            </a:extLst>
          </p:cNvPr>
          <p:cNvGrpSpPr/>
          <p:nvPr/>
        </p:nvGrpSpPr>
        <p:grpSpPr>
          <a:xfrm>
            <a:off x="4207379" y="2373206"/>
            <a:ext cx="7822902" cy="1959469"/>
            <a:chOff x="4207379" y="2373206"/>
            <a:chExt cx="7822902" cy="1959469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021C7E09-824E-46E2-8FB2-C9F92FDCC639}"/>
                </a:ext>
              </a:extLst>
            </p:cNvPr>
            <p:cNvGrpSpPr/>
            <p:nvPr/>
          </p:nvGrpSpPr>
          <p:grpSpPr>
            <a:xfrm>
              <a:off x="4207379" y="2373206"/>
              <a:ext cx="7822902" cy="1726737"/>
              <a:chOff x="4523704" y="899429"/>
              <a:chExt cx="6183060" cy="13647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25BD6864-365B-4FBF-B1C5-C640E3DA3D7C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Feature Extraction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&amp; Matching</a:t>
                </a:r>
              </a:p>
            </p:txBody>
          </p:sp>
          <p:sp>
            <p:nvSpPr>
              <p:cNvPr id="4" name="Hexagon 3">
                <a:extLst>
                  <a:ext uri="{FF2B5EF4-FFF2-40B4-BE49-F238E27FC236}">
                    <a16:creationId xmlns="" xmlns:a16="http://schemas.microsoft.com/office/drawing/2014/main" id="{6DAA6076-BE10-4F4D-9385-353376C8426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C7430"/>
              </a:solidFill>
              <a:ln>
                <a:solidFill>
                  <a:srgbClr val="FC74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1</a:t>
                </a:r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CD554DFD-D6B6-4447-AB1B-4C4C574D5D87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5" name="Hexagon 4">
                  <a:extLst>
                    <a:ext uri="{FF2B5EF4-FFF2-40B4-BE49-F238E27FC236}">
                      <a16:creationId xmlns="" xmlns:a16="http://schemas.microsoft.com/office/drawing/2014/main" id="{0BE63AC2-20A0-41E6-83BD-EE531B082F49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C74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id="{10E02559-E4E8-412F-A6A9-8F22C960C4E7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="" xmlns:a16="http://schemas.microsoft.com/office/drawing/2014/main" id="{EA4F9822-3F45-4D22-A583-D3442F0B8B2A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C743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988C5F63-030E-472C-A3F6-16C16DCC8C24}"/>
                </a:ext>
              </a:extLst>
            </p:cNvPr>
            <p:cNvSpPr txBox="1"/>
            <p:nvPr/>
          </p:nvSpPr>
          <p:spPr>
            <a:xfrm>
              <a:off x="8728064" y="3314639"/>
              <a:ext cx="2319687" cy="10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SIFT feature extraction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FLANN matching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Filtering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0329CB87-0149-40A7-B9D6-28DCA0DBD636}"/>
              </a:ext>
            </a:extLst>
          </p:cNvPr>
          <p:cNvGrpSpPr/>
          <p:nvPr/>
        </p:nvGrpSpPr>
        <p:grpSpPr>
          <a:xfrm>
            <a:off x="162533" y="3555201"/>
            <a:ext cx="7822902" cy="1726737"/>
            <a:chOff x="162533" y="3555201"/>
            <a:chExt cx="7822902" cy="1726737"/>
          </a:xfrm>
        </p:grpSpPr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A03E32C7-542F-4427-A6BC-FFB79AE09D07}"/>
                </a:ext>
              </a:extLst>
            </p:cNvPr>
            <p:cNvGrpSpPr/>
            <p:nvPr/>
          </p:nvGrpSpPr>
          <p:grpSpPr>
            <a:xfrm flipH="1">
              <a:off x="162533" y="3555201"/>
              <a:ext cx="7822902" cy="1726737"/>
              <a:chOff x="4523704" y="899429"/>
              <a:chExt cx="6183060" cy="1364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2D6254FC-965F-493C-9F33-4F07AAD0EA19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Reconstruction</a:t>
                </a:r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="" xmlns:a16="http://schemas.microsoft.com/office/drawing/2014/main" id="{CA1C5052-D1B9-45AF-BE68-94A98F2B41E4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BC721"/>
              </a:solidFill>
              <a:ln>
                <a:solidFill>
                  <a:srgbClr val="FBC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2</a:t>
                </a:r>
                <a:endParaRPr lang="en-US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="" xmlns:a16="http://schemas.microsoft.com/office/drawing/2014/main" id="{21E2D5A0-5DCA-4C2E-B1AB-04B72E4EDD1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0" name="Hexagon 69">
                  <a:extLst>
                    <a:ext uri="{FF2B5EF4-FFF2-40B4-BE49-F238E27FC236}">
                      <a16:creationId xmlns="" xmlns:a16="http://schemas.microsoft.com/office/drawing/2014/main" id="{91E32C48-0950-429D-9439-E6901D89D6C3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BC7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id="{B34A618A-3729-4765-9E05-C26C0520901B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9B528447-29A2-4883-B260-51252E616050}"/>
                  </a:ext>
                </a:extLst>
              </p:cNvPr>
              <p:cNvCxnSpPr>
                <a:cxnSpLocks/>
                <a:stCxn id="70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BC72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D7819CE9-0F57-4DAF-82FA-15E9D890EB7B}"/>
                </a:ext>
              </a:extLst>
            </p:cNvPr>
            <p:cNvSpPr txBox="1"/>
            <p:nvPr/>
          </p:nvSpPr>
          <p:spPr>
            <a:xfrm>
              <a:off x="801886" y="4496154"/>
              <a:ext cx="2880069" cy="6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Homography estimation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RANSAC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8BFFB2C-1364-4236-BB81-2E3385CBA564}"/>
              </a:ext>
            </a:extLst>
          </p:cNvPr>
          <p:cNvGrpSpPr/>
          <p:nvPr/>
        </p:nvGrpSpPr>
        <p:grpSpPr>
          <a:xfrm>
            <a:off x="4207379" y="4745633"/>
            <a:ext cx="7822902" cy="1909043"/>
            <a:chOff x="4207379" y="4745633"/>
            <a:chExt cx="7822902" cy="1909043"/>
          </a:xfrm>
        </p:grpSpPr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D25611E5-F5A6-414D-9881-8951530C6CE8}"/>
                </a:ext>
              </a:extLst>
            </p:cNvPr>
            <p:cNvGrpSpPr/>
            <p:nvPr/>
          </p:nvGrpSpPr>
          <p:grpSpPr>
            <a:xfrm>
              <a:off x="4207379" y="4745633"/>
              <a:ext cx="7822902" cy="1726737"/>
              <a:chOff x="4523704" y="899429"/>
              <a:chExt cx="6183060" cy="1364777"/>
            </a:xfrm>
          </p:grpSpPr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563E728E-7ECE-48C7-883A-ABE7C7E9DB4B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 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Bundle Adjustment</a:t>
                </a:r>
              </a:p>
            </p:txBody>
          </p:sp>
          <p:sp>
            <p:nvSpPr>
              <p:cNvPr id="74" name="Hexagon 73">
                <a:extLst>
                  <a:ext uri="{FF2B5EF4-FFF2-40B4-BE49-F238E27FC236}">
                    <a16:creationId xmlns="" xmlns:a16="http://schemas.microsoft.com/office/drawing/2014/main" id="{3F1997D6-43CE-45DA-89A6-5E190CE9297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BBDC50"/>
              </a:solidFill>
              <a:ln>
                <a:solidFill>
                  <a:srgbClr val="BBD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3</a:t>
                </a:r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="" xmlns:a16="http://schemas.microsoft.com/office/drawing/2014/main" id="{672BBD13-9EDC-48C5-A962-7F2232EE20A8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7" name="Hexagon 76">
                  <a:extLst>
                    <a:ext uri="{FF2B5EF4-FFF2-40B4-BE49-F238E27FC236}">
                      <a16:creationId xmlns="" xmlns:a16="http://schemas.microsoft.com/office/drawing/2014/main" id="{28347260-F082-485F-A535-168630D9DFBF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BBD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id="{D0E1F163-607A-4C39-9162-C718E45EDE98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97ADDC8D-C0FC-45E1-983A-2304BB0CF06F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BBDC5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4A86B3D6-9E20-4D36-90B3-4D6DAA4A82BC}"/>
                </a:ext>
              </a:extLst>
            </p:cNvPr>
            <p:cNvSpPr txBox="1"/>
            <p:nvPr/>
          </p:nvSpPr>
          <p:spPr>
            <a:xfrm>
              <a:off x="8823944" y="5700569"/>
              <a:ext cx="3093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Initial estimation of distortion and Central Point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Refinement of Homographies and world coordinates of scene points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CFA6D4E9-4150-457B-87AE-01F974557F42}"/>
              </a:ext>
            </a:extLst>
          </p:cNvPr>
          <p:cNvGrpSpPr/>
          <p:nvPr/>
        </p:nvGrpSpPr>
        <p:grpSpPr>
          <a:xfrm>
            <a:off x="300269" y="1300451"/>
            <a:ext cx="7395723" cy="1933818"/>
            <a:chOff x="300269" y="1300451"/>
            <a:chExt cx="7395723" cy="1933818"/>
          </a:xfrm>
        </p:grpSpPr>
        <p:grpSp>
          <p:nvGrpSpPr>
            <p:cNvPr id="91" name="Group 90">
              <a:extLst>
                <a:ext uri="{FF2B5EF4-FFF2-40B4-BE49-F238E27FC236}">
                  <a16:creationId xmlns="" xmlns:a16="http://schemas.microsoft.com/office/drawing/2014/main" id="{DF983BED-1549-4690-BF35-E662148CF5C0}"/>
                </a:ext>
              </a:extLst>
            </p:cNvPr>
            <p:cNvGrpSpPr/>
            <p:nvPr/>
          </p:nvGrpSpPr>
          <p:grpSpPr>
            <a:xfrm flipH="1">
              <a:off x="300269" y="1300451"/>
              <a:ext cx="7395723" cy="1472917"/>
              <a:chOff x="4523704" y="899429"/>
              <a:chExt cx="6852738" cy="1364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897C2B9C-8623-49AF-9DAD-921B11F2E9D3}"/>
                  </a:ext>
                </a:extLst>
              </p:cNvPr>
              <p:cNvSpPr txBox="1"/>
              <p:nvPr/>
            </p:nvSpPr>
            <p:spPr>
              <a:xfrm>
                <a:off x="8329980" y="1202478"/>
                <a:ext cx="3046462" cy="34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Assumptions</a:t>
                </a:r>
              </a:p>
            </p:txBody>
          </p:sp>
          <p:sp>
            <p:nvSpPr>
              <p:cNvPr id="93" name="Hexagon 92">
                <a:extLst>
                  <a:ext uri="{FF2B5EF4-FFF2-40B4-BE49-F238E27FC236}">
                    <a16:creationId xmlns="" xmlns:a16="http://schemas.microsoft.com/office/drawing/2014/main" id="{42EAC7BB-3517-406A-8788-EB1CBDB1DB79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Asm.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BC55DB2E-02CD-4852-9CBD-31830D714B8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96" name="Hexagon 95">
                  <a:extLst>
                    <a:ext uri="{FF2B5EF4-FFF2-40B4-BE49-F238E27FC236}">
                      <a16:creationId xmlns="" xmlns:a16="http://schemas.microsoft.com/office/drawing/2014/main" id="{41F57685-5B8C-4ABD-8442-AAD902631C57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="" xmlns:a16="http://schemas.microsoft.com/office/drawing/2014/main" id="{D0EFD29B-2905-425B-A275-08C9ADA74120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8EE55635-2DA4-4CA1-ACDC-660AFE2F9571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>
                <a:off x="6106846" y="1581818"/>
                <a:ext cx="4890377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BF196968-3F9D-4B2C-BB7B-3768DE1AE4A3}"/>
                </a:ext>
              </a:extLst>
            </p:cNvPr>
            <p:cNvSpPr txBox="1"/>
            <p:nvPr/>
          </p:nvSpPr>
          <p:spPr>
            <a:xfrm>
              <a:off x="754504" y="2064718"/>
              <a:ext cx="288006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Planar scene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Camera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zero-skew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Radial distortion model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FD2C362-14C4-423F-9B6F-617A06DC1EB4}"/>
              </a:ext>
            </a:extLst>
          </p:cNvPr>
          <p:cNvSpPr txBox="1"/>
          <p:nvPr/>
        </p:nvSpPr>
        <p:spPr>
          <a:xfrm>
            <a:off x="7672469" y="1328015"/>
            <a:ext cx="4578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u="none" strike="noStrike" baseline="0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“Forget the checkerboard: practical self-calibration using a planar scene”</a:t>
            </a:r>
          </a:p>
          <a:p>
            <a:pPr algn="ctr"/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Herrera et. Al, WACV 2016 </a:t>
            </a:r>
            <a:endParaRPr lang="en-US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="" xmlns:a16="http://schemas.microsoft.com/office/drawing/2014/main" id="{55FC6B44-70F0-4257-B2A9-A57F3579AD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83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2"/>
    </mc:Choice>
    <mc:Fallback xmlns="">
      <p:transition spd="slow" advTm="4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07589ECA-F838-4B06-B250-6E3E48CEC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71" y="5356217"/>
            <a:ext cx="10401572" cy="123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 </a:t>
            </a:r>
            <a:r>
              <a:rPr lang="en-US" sz="1400" dirty="0">
                <a:solidFill>
                  <a:schemeClr val="bg1"/>
                </a:solidFill>
              </a:rPr>
              <a:t>(1/3)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F0F6B3-BF1D-42BF-B252-9EAAA1F20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9" y="1410573"/>
            <a:ext cx="4577107" cy="2473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1017083" y="1488109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Baseline 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EBE0A8D-8B61-4A73-A847-F7E0DCCB319E}"/>
              </a:ext>
            </a:extLst>
          </p:cNvPr>
          <p:cNvSpPr txBox="1"/>
          <p:nvPr/>
        </p:nvSpPr>
        <p:spPr>
          <a:xfrm flipH="1">
            <a:off x="1017083" y="1949774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DSLR + 18mm lenses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9051246-E49C-4511-9A72-E9D4C5B44BC3}"/>
              </a:ext>
            </a:extLst>
          </p:cNvPr>
          <p:cNvSpPr txBox="1"/>
          <p:nvPr/>
        </p:nvSpPr>
        <p:spPr>
          <a:xfrm flipH="1">
            <a:off x="1017083" y="3078824"/>
            <a:ext cx="2704846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Matlab Calibration Toolbox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C56521D-39D8-47F0-A784-418B9A7A48CF}"/>
              </a:ext>
            </a:extLst>
          </p:cNvPr>
          <p:cNvSpPr txBox="1"/>
          <p:nvPr/>
        </p:nvSpPr>
        <p:spPr>
          <a:xfrm flipH="1">
            <a:off x="1017083" y="2328463"/>
            <a:ext cx="27048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Checkerboard pattern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5EF1862-C4E3-4905-A2D6-9BCE97B3E585}"/>
              </a:ext>
            </a:extLst>
          </p:cNvPr>
          <p:cNvGrpSpPr/>
          <p:nvPr/>
        </p:nvGrpSpPr>
        <p:grpSpPr>
          <a:xfrm>
            <a:off x="4246284" y="3516816"/>
            <a:ext cx="1088373" cy="948307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="" xmlns:a16="http://schemas.microsoft.com/office/drawing/2014/main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="" xmlns:a16="http://schemas.microsoft.com/office/drawing/2014/main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3DB56FDC-FCDF-43FA-998E-7C0E5B1AA7AF}"/>
                  </a:ext>
                </a:extLst>
              </p:cNvPr>
              <p:cNvGrpSpPr/>
              <p:nvPr/>
            </p:nvGrpSpPr>
            <p:grpSpPr>
              <a:xfrm>
                <a:off x="7632253" y="2963759"/>
                <a:ext cx="2228563" cy="1921175"/>
                <a:chOff x="7632253" y="2963759"/>
                <a:chExt cx="2228563" cy="1921175"/>
              </a:xfrm>
            </p:grpSpPr>
            <p:sp>
              <p:nvSpPr>
                <p:cNvPr id="14" name="Hexagon 13">
                  <a:extLst>
                    <a:ext uri="{FF2B5EF4-FFF2-40B4-BE49-F238E27FC236}">
                      <a16:creationId xmlns="" xmlns:a16="http://schemas.microsoft.com/office/drawing/2014/main" id="{2D708E29-D8B7-46CE-9EA3-667FEBBE61CD}"/>
                    </a:ext>
                  </a:extLst>
                </p:cNvPr>
                <p:cNvSpPr/>
                <p:nvPr/>
              </p:nvSpPr>
              <p:spPr>
                <a:xfrm>
                  <a:off x="7632253" y="2963759"/>
                  <a:ext cx="2228563" cy="1921175"/>
                </a:xfrm>
                <a:prstGeom prst="hexagon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="" xmlns:a16="http://schemas.microsoft.com/office/drawing/2014/main" id="{4274FB16-6013-4612-B03E-E8E604550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1916" y="3038045"/>
                  <a:ext cx="1666510" cy="16665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Arrow: Striped Right 23">
            <a:extLst>
              <a:ext uri="{FF2B5EF4-FFF2-40B4-BE49-F238E27FC236}">
                <a16:creationId xmlns="" xmlns:a16="http://schemas.microsoft.com/office/drawing/2014/main" id="{2C36B9CB-A12B-47FA-8BA7-EF2B11DE6B54}"/>
              </a:ext>
            </a:extLst>
          </p:cNvPr>
          <p:cNvSpPr/>
          <p:nvPr/>
        </p:nvSpPr>
        <p:spPr>
          <a:xfrm rot="8877935">
            <a:off x="5574540" y="3258530"/>
            <a:ext cx="742358" cy="516570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="" xmlns:a16="http://schemas.microsoft.com/office/drawing/2014/main" id="{EDBF60D9-157A-487E-B6FC-6CE304424FC5}"/>
              </a:ext>
            </a:extLst>
          </p:cNvPr>
          <p:cNvSpPr/>
          <p:nvPr/>
        </p:nvSpPr>
        <p:spPr>
          <a:xfrm rot="5400000">
            <a:off x="4496394" y="4819324"/>
            <a:ext cx="528215" cy="365706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EAB2BB0-128C-4CF2-83DF-EC5AE06A96C0}"/>
              </a:ext>
            </a:extLst>
          </p:cNvPr>
          <p:cNvSpPr txBox="1"/>
          <p:nvPr/>
        </p:nvSpPr>
        <p:spPr>
          <a:xfrm flipH="1">
            <a:off x="1020197" y="2702529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Resized to 800x533 px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A229E71C-4493-488A-906A-D8AA5BDB8FC5}"/>
              </a:ext>
            </a:extLst>
          </p:cNvPr>
          <p:cNvSpPr/>
          <p:nvPr/>
        </p:nvSpPr>
        <p:spPr>
          <a:xfrm>
            <a:off x="2499666" y="5665604"/>
            <a:ext cx="1853896" cy="213026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69A3F120-EE6A-431E-A1DF-EE353D277383}"/>
              </a:ext>
            </a:extLst>
          </p:cNvPr>
          <p:cNvSpPr/>
          <p:nvPr/>
        </p:nvSpPr>
        <p:spPr>
          <a:xfrm>
            <a:off x="2499666" y="5829884"/>
            <a:ext cx="1853896" cy="213026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83E4C2B3-098F-4FC3-8DEE-7004343F0C8E}"/>
              </a:ext>
            </a:extLst>
          </p:cNvPr>
          <p:cNvSpPr/>
          <p:nvPr/>
        </p:nvSpPr>
        <p:spPr>
          <a:xfrm>
            <a:off x="2346975" y="6260112"/>
            <a:ext cx="3522733" cy="404787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5D7015B-5079-430C-8F19-7AFAC1A70F58}"/>
              </a:ext>
            </a:extLst>
          </p:cNvPr>
          <p:cNvSpPr txBox="1"/>
          <p:nvPr/>
        </p:nvSpPr>
        <p:spPr>
          <a:xfrm>
            <a:off x="4329917" y="6292086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norm(err)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84FB393-27B8-4E6E-BD29-207DCE60442E}"/>
              </a:ext>
            </a:extLst>
          </p:cNvPr>
          <p:cNvSpPr txBox="1"/>
          <p:nvPr/>
        </p:nvSpPr>
        <p:spPr>
          <a:xfrm>
            <a:off x="5173844" y="5352292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[18.25, 18.27 ] mm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3C3F8386-C4BB-4E60-8DD4-D7B21F2D0C17}"/>
              </a:ext>
            </a:extLst>
          </p:cNvPr>
          <p:cNvCxnSpPr>
            <a:endCxn id="34" idx="1"/>
          </p:cNvCxnSpPr>
          <p:nvPr/>
        </p:nvCxnSpPr>
        <p:spPr>
          <a:xfrm flipV="1">
            <a:off x="4396509" y="5506181"/>
            <a:ext cx="777335" cy="257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="" xmlns:a16="http://schemas.microsoft.com/office/drawing/2014/main" id="{4846310A-2CC7-492B-BFF8-5320465505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6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1"/>
    </mc:Choice>
    <mc:Fallback xmlns="">
      <p:transition spd="slow" advTm="14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6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 </a:t>
            </a:r>
            <a:r>
              <a:rPr lang="en-US" sz="1400" dirty="0">
                <a:solidFill>
                  <a:schemeClr val="bg1"/>
                </a:solidFill>
              </a:rPr>
              <a:t>(2/3)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1017083" y="1488109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Planar Self-Calibration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EBE0A8D-8B61-4A73-A847-F7E0DCCB319E}"/>
              </a:ext>
            </a:extLst>
          </p:cNvPr>
          <p:cNvSpPr txBox="1"/>
          <p:nvPr/>
        </p:nvSpPr>
        <p:spPr>
          <a:xfrm flipH="1">
            <a:off x="1017083" y="1949774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DSLR + 18mm lenses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9051246-E49C-4511-9A72-E9D4C5B44BC3}"/>
              </a:ext>
            </a:extLst>
          </p:cNvPr>
          <p:cNvSpPr txBox="1"/>
          <p:nvPr/>
        </p:nvSpPr>
        <p:spPr>
          <a:xfrm flipH="1">
            <a:off x="1017083" y="3078824"/>
            <a:ext cx="2704846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</a:rPr>
              <a:t>Custom Python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C56521D-39D8-47F0-A784-418B9A7A48CF}"/>
              </a:ext>
            </a:extLst>
          </p:cNvPr>
          <p:cNvSpPr txBox="1"/>
          <p:nvPr/>
        </p:nvSpPr>
        <p:spPr>
          <a:xfrm flipH="1">
            <a:off x="1017083" y="2328463"/>
            <a:ext cx="27048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Pictures of poster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5EF1862-C4E3-4905-A2D6-9BCE97B3E585}"/>
              </a:ext>
            </a:extLst>
          </p:cNvPr>
          <p:cNvGrpSpPr/>
          <p:nvPr/>
        </p:nvGrpSpPr>
        <p:grpSpPr>
          <a:xfrm>
            <a:off x="4246284" y="3516816"/>
            <a:ext cx="1088373" cy="948307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="" xmlns:a16="http://schemas.microsoft.com/office/drawing/2014/main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="" xmlns:a16="http://schemas.microsoft.com/office/drawing/2014/main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="" xmlns:a16="http://schemas.microsoft.com/office/drawing/2014/main" id="{2D708E29-D8B7-46CE-9EA3-667FEBBE61CD}"/>
                  </a:ext>
                </a:extLst>
              </p:cNvPr>
              <p:cNvSpPr/>
              <p:nvPr/>
            </p:nvSpPr>
            <p:spPr>
              <a:xfrm>
                <a:off x="7632253" y="2963759"/>
                <a:ext cx="2228563" cy="1921175"/>
              </a:xfrm>
              <a:prstGeom prst="hexagon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Arrow: Striped Right 23">
            <a:extLst>
              <a:ext uri="{FF2B5EF4-FFF2-40B4-BE49-F238E27FC236}">
                <a16:creationId xmlns="" xmlns:a16="http://schemas.microsoft.com/office/drawing/2014/main" id="{2C36B9CB-A12B-47FA-8BA7-EF2B11DE6B54}"/>
              </a:ext>
            </a:extLst>
          </p:cNvPr>
          <p:cNvSpPr/>
          <p:nvPr/>
        </p:nvSpPr>
        <p:spPr>
          <a:xfrm rot="8877935">
            <a:off x="5574540" y="3258530"/>
            <a:ext cx="742358" cy="516570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="" xmlns:a16="http://schemas.microsoft.com/office/drawing/2014/main" id="{EDBF60D9-157A-487E-B6FC-6CE304424FC5}"/>
              </a:ext>
            </a:extLst>
          </p:cNvPr>
          <p:cNvSpPr/>
          <p:nvPr/>
        </p:nvSpPr>
        <p:spPr>
          <a:xfrm rot="5400000">
            <a:off x="4496394" y="4819324"/>
            <a:ext cx="528215" cy="365706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EAB2BB0-128C-4CF2-83DF-EC5AE06A96C0}"/>
              </a:ext>
            </a:extLst>
          </p:cNvPr>
          <p:cNvSpPr txBox="1"/>
          <p:nvPr/>
        </p:nvSpPr>
        <p:spPr>
          <a:xfrm flipH="1">
            <a:off x="1020197" y="2702529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Resized to 800x533 px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3C5EB84-F403-4C9F-AB9C-52DE82B6CA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09" y="3454353"/>
            <a:ext cx="992049" cy="12626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17D29F49-72CF-47EC-82B8-946995E76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00" y="1395575"/>
            <a:ext cx="4544577" cy="2404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E07F9E66-03F2-4D8D-B2C6-74DAA255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00241"/>
              </p:ext>
            </p:extLst>
          </p:nvPr>
        </p:nvGraphicFramePr>
        <p:xfrm>
          <a:off x="3009094" y="5369891"/>
          <a:ext cx="3859906" cy="12979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58106">
                  <a:extLst>
                    <a:ext uri="{9D8B030D-6E8A-4147-A177-3AD203B41FA5}">
                      <a16:colId xmlns="" xmlns:a16="http://schemas.microsoft.com/office/drawing/2014/main" val="4034028357"/>
                    </a:ext>
                  </a:extLst>
                </a:gridCol>
                <a:gridCol w="568036">
                  <a:extLst>
                    <a:ext uri="{9D8B030D-6E8A-4147-A177-3AD203B41FA5}">
                      <a16:colId xmlns="" xmlns:a16="http://schemas.microsoft.com/office/drawing/2014/main" val="1670628611"/>
                    </a:ext>
                  </a:extLst>
                </a:gridCol>
                <a:gridCol w="2033764">
                  <a:extLst>
                    <a:ext uri="{9D8B030D-6E8A-4147-A177-3AD203B41FA5}">
                      <a16:colId xmlns="" xmlns:a16="http://schemas.microsoft.com/office/drawing/2014/main" val="968185413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Focal Length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664.954 (18.45 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502505834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666.036 (18.49 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1409910611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Principal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Point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425.684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1514613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283.173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222575829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Distortion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3.75E-07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257257041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3.96E-13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28645354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Pixel Error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="" xmlns:a16="http://schemas.microsoft.com/office/drawing/2014/main" val="652109141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="" xmlns:a16="http://schemas.microsoft.com/office/drawing/2014/main" id="{40F70637-E6AF-4C09-8AFB-C0AD696600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4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"/>
    </mc:Choice>
    <mc:Fallback xmlns=""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6" grpId="0" animBg="1"/>
      <p:bldP spid="24" grpId="0" animBg="1"/>
      <p:bldP spid="25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</a:t>
            </a:r>
            <a:r>
              <a:rPr lang="en-US" sz="2400">
                <a:solidFill>
                  <a:schemeClr val="bg1"/>
                </a:solidFill>
              </a:rPr>
              <a:t>Imagery </a:t>
            </a:r>
            <a:r>
              <a:rPr lang="en-US" sz="1400">
                <a:solidFill>
                  <a:schemeClr val="bg1"/>
                </a:solidFill>
              </a:rPr>
              <a:t>(3/3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1017081" y="1488109"/>
            <a:ext cx="692619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Results Planar Self-Calibration vs Checkerboard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EBE0A8D-8B61-4A73-A847-F7E0DCCB319E}"/>
              </a:ext>
            </a:extLst>
          </p:cNvPr>
          <p:cNvSpPr txBox="1"/>
          <p:nvPr/>
        </p:nvSpPr>
        <p:spPr>
          <a:xfrm flipH="1">
            <a:off x="1017077" y="1956819"/>
            <a:ext cx="583318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pPr algn="l"/>
            <a:r>
              <a:rPr lang="en-US" dirty="0"/>
              <a:t>Focal Length very accurate ~ 1.2%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C56521D-39D8-47F0-A784-418B9A7A48CF}"/>
              </a:ext>
            </a:extLst>
          </p:cNvPr>
          <p:cNvSpPr txBox="1"/>
          <p:nvPr/>
        </p:nvSpPr>
        <p:spPr>
          <a:xfrm flipH="1">
            <a:off x="1020194" y="2334090"/>
            <a:ext cx="583318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Less accurate Principal point ~ 2.5 – 6 %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EAB2BB0-128C-4CF2-83DF-EC5AE06A96C0}"/>
              </a:ext>
            </a:extLst>
          </p:cNvPr>
          <p:cNvSpPr txBox="1"/>
          <p:nvPr/>
        </p:nvSpPr>
        <p:spPr>
          <a:xfrm flipH="1">
            <a:off x="1020192" y="2710467"/>
            <a:ext cx="583318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Reprojection error slightly better than Checkerboard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F455027-C865-43C6-811E-053D4A8D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681"/>
              </p:ext>
            </p:extLst>
          </p:nvPr>
        </p:nvGraphicFramePr>
        <p:xfrm>
          <a:off x="2369504" y="4193948"/>
          <a:ext cx="8697033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="" xmlns:a16="http://schemas.microsoft.com/office/drawing/2014/main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="" xmlns:a16="http://schemas.microsoft.com/office/drawing/2014/main" val="1719616677"/>
                    </a:ext>
                  </a:extLst>
                </a:gridCol>
                <a:gridCol w="2622915">
                  <a:extLst>
                    <a:ext uri="{9D8B030D-6E8A-4147-A177-3AD203B41FA5}">
                      <a16:colId xmlns="" xmlns:a16="http://schemas.microsoft.com/office/drawing/2014/main" val="3072253416"/>
                    </a:ext>
                  </a:extLst>
                </a:gridCol>
                <a:gridCol w="2662357">
                  <a:extLst>
                    <a:ext uri="{9D8B030D-6E8A-4147-A177-3AD203B41FA5}">
                      <a16:colId xmlns="" xmlns:a16="http://schemas.microsoft.com/office/drawing/2014/main" val="323355023"/>
                    </a:ext>
                  </a:extLst>
                </a:gridCol>
                <a:gridCol w="1301597">
                  <a:extLst>
                    <a:ext uri="{9D8B030D-6E8A-4147-A177-3AD203B41FA5}">
                      <a16:colId xmlns="" xmlns:a16="http://schemas.microsoft.com/office/drawing/2014/main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Checkerboard 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Planar Self-Cal.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657.611 (18.25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664.954 (18.45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658.268 (18.27 mm)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666.036 (18.49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401.66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425.684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289.896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283.173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Distortion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-1.76E-01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3.75E-07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1.04E-01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3.96E-13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7015394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914833-D0BD-4766-ADC4-C2A9FC5447F5}"/>
              </a:ext>
            </a:extLst>
          </p:cNvPr>
          <p:cNvSpPr txBox="1"/>
          <p:nvPr/>
        </p:nvSpPr>
        <p:spPr>
          <a:xfrm flipH="1">
            <a:off x="1017075" y="3084294"/>
            <a:ext cx="583318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High error in distortion, probably due to different</a:t>
            </a:r>
          </a:p>
          <a:p>
            <a:r>
              <a:rPr lang="en-US" dirty="0"/>
              <a:t>Distortion models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8D6DAE88-752F-440E-8A62-43B686BBA8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9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2"/>
    </mc:Choice>
    <mc:Fallback xmlns="">
      <p:transition spd="slow" advTm="2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2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</a:t>
            </a:r>
            <a:r>
              <a:rPr lang="en-US" sz="2400" dirty="0" smtClean="0">
                <a:solidFill>
                  <a:schemeClr val="bg1"/>
                </a:solidFill>
              </a:rPr>
              <a:t>Satellite </a:t>
            </a:r>
            <a:r>
              <a:rPr lang="en-US" sz="2400" dirty="0">
                <a:solidFill>
                  <a:schemeClr val="bg1"/>
                </a:solidFill>
              </a:rPr>
              <a:t>Imagery </a:t>
            </a:r>
            <a:r>
              <a:rPr lang="en-US" sz="1400" dirty="0">
                <a:solidFill>
                  <a:schemeClr val="bg1"/>
                </a:solidFill>
              </a:rPr>
              <a:t>(3/3)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621295" y="1561853"/>
            <a:ext cx="7621954" cy="830997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osgEarth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is used to transform satellite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orthoimagery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to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a given virtual camera perspective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F455027-C865-43C6-811E-053D4A8D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424287"/>
              </p:ext>
            </p:extLst>
          </p:nvPr>
        </p:nvGraphicFramePr>
        <p:xfrm>
          <a:off x="922194" y="2715197"/>
          <a:ext cx="7020155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="" xmlns:a16="http://schemas.microsoft.com/office/drawing/2014/main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="" xmlns:a16="http://schemas.microsoft.com/office/drawing/2014/main" val="1719616677"/>
                    </a:ext>
                  </a:extLst>
                </a:gridCol>
                <a:gridCol w="1538994">
                  <a:extLst>
                    <a:ext uri="{9D8B030D-6E8A-4147-A177-3AD203B41FA5}">
                      <a16:colId xmlns="" xmlns:a16="http://schemas.microsoft.com/office/drawing/2014/main" val="3072253416"/>
                    </a:ext>
                  </a:extLst>
                </a:gridCol>
                <a:gridCol w="1733266">
                  <a:extLst>
                    <a:ext uri="{9D8B030D-6E8A-4147-A177-3AD203B41FA5}">
                      <a16:colId xmlns="" xmlns:a16="http://schemas.microsoft.com/office/drawing/2014/main" val="323355023"/>
                    </a:ext>
                  </a:extLst>
                </a:gridCol>
                <a:gridCol w="1637731">
                  <a:extLst>
                    <a:ext uri="{9D8B030D-6E8A-4147-A177-3AD203B41FA5}">
                      <a16:colId xmlns="" xmlns:a16="http://schemas.microsoft.com/office/drawing/2014/main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Specified </a:t>
                      </a:r>
                      <a:r>
                        <a:rPr lang="en-US" sz="1600" u="none" strike="noStrike" dirty="0">
                          <a:effectLst/>
                        </a:rPr>
                        <a:t>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Planar Self-Cal.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1117.65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1527.25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36.7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1117.65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1455.30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30.3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511.5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480.65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6.0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383.5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415.15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8.3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Distortion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-3.29E-09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-1.2515E-14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0.07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7015394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8539017" y="3899862"/>
            <a:ext cx="3000702" cy="26776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Poor results</a:t>
            </a:r>
            <a:r>
              <a:rPr lang="en-US" sz="2000" dirty="0" smtClean="0">
                <a:latin typeface="Bahnschrift Light" panose="020B0502040204020203" pitchFamily="34" charset="0"/>
              </a:rPr>
              <a:t> </a:t>
            </a:r>
            <a:endParaRPr lang="en-US" sz="2000" dirty="0"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Large estimation errors even though plane is performing roll maneuver in sample images, i.e. rotation + translation. </a:t>
            </a:r>
            <a:endParaRPr lang="en-US" sz="2000" dirty="0" smtClean="0">
              <a:latin typeface="Bahnschrift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21296" y="5344140"/>
            <a:ext cx="7621953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Measures to improve numerical conditioning for optimization: 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normalized feature points</a:t>
            </a:r>
            <a:r>
              <a:rPr lang="en-US" sz="2000" dirty="0">
                <a:latin typeface="Bahnschrift Light" panose="020B0502040204020203" pitchFamily="34" charset="0"/>
              </a:rPr>
              <a:t>,</a:t>
            </a:r>
            <a:r>
              <a:rPr lang="en-US" sz="2000" dirty="0" smtClean="0">
                <a:latin typeface="Bahnschrift Light" panose="020B0502040204020203" pitchFamily="34" charset="0"/>
              </a:rPr>
              <a:t> program </a:t>
            </a:r>
            <a:r>
              <a:rPr lang="en-US" sz="2000" dirty="0" err="1" smtClean="0">
                <a:latin typeface="Bahnschrift Light" panose="020B0502040204020203" pitchFamily="34" charset="0"/>
              </a:rPr>
              <a:t>Jacobians</a:t>
            </a:r>
            <a:r>
              <a:rPr lang="en-US" sz="2000" dirty="0" smtClean="0">
                <a:latin typeface="Bahnschrift Light" panose="020B0502040204020203" pitchFamily="34" charset="0"/>
              </a:rPr>
              <a:t> for bundle adjustments, select </a:t>
            </a:r>
            <a:r>
              <a:rPr lang="en-US" sz="2000" dirty="0" err="1" smtClean="0">
                <a:latin typeface="Bahnschrift Light" panose="020B0502040204020203" pitchFamily="34" charset="0"/>
              </a:rPr>
              <a:t>homographies</a:t>
            </a:r>
            <a:r>
              <a:rPr lang="en-US" sz="2000" dirty="0" smtClean="0">
                <a:latin typeface="Bahnschrift Light" panose="020B0502040204020203" pitchFamily="34" charset="0"/>
              </a:rPr>
              <a:t> with best condition numbers</a:t>
            </a:r>
            <a:endParaRPr lang="en-US" sz="2000" dirty="0" smtClean="0"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7" y="1553539"/>
            <a:ext cx="3000702" cy="2254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23" y="3923662"/>
            <a:ext cx="370144" cy="37014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787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5"/>
    </mc:Choice>
    <mc:Fallback>
      <p:transition spd="slow" advTm="39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Conclusions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401497" y="1779622"/>
            <a:ext cx="5147214" cy="42216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Close-range imagery results: </a:t>
            </a:r>
            <a:endParaRPr lang="en-US" sz="2000" dirty="0" smtClean="0">
              <a:latin typeface="Bahnschrift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1631605"/>
            <a:ext cx="3632314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[Herrera ’16] </a:t>
            </a:r>
            <a:r>
              <a:rPr lang="en-US" sz="2000" dirty="0" err="1" smtClean="0">
                <a:latin typeface="Bahnschrift Light" panose="020B0502040204020203" pitchFamily="34" charset="0"/>
              </a:rPr>
              <a:t>Autocalibration</a:t>
            </a:r>
            <a:r>
              <a:rPr lang="en-US" sz="2000" dirty="0" smtClean="0">
                <a:latin typeface="Bahnschrift Light" panose="020B0502040204020203" pitchFamily="34" charset="0"/>
              </a:rPr>
              <a:t> fully implemented in Python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82889" y="2923927"/>
            <a:ext cx="5534392" cy="42216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Runway </a:t>
            </a:r>
            <a:r>
              <a:rPr lang="en-US" sz="2000" dirty="0">
                <a:latin typeface="Bahnschrift Light" panose="020B0502040204020203" pitchFamily="34" charset="0"/>
              </a:rPr>
              <a:t>imagery results: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1" y="5013591"/>
            <a:ext cx="7139789" cy="156966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</a:t>
            </a:r>
            <a:r>
              <a:rPr lang="en-US" sz="2000" dirty="0" smtClean="0">
                <a:latin typeface="Bahnschrift Light" panose="020B0502040204020203" pitchFamily="34" charset="0"/>
              </a:rPr>
              <a:t>to further </a:t>
            </a:r>
            <a:r>
              <a:rPr lang="en-US" sz="2000" dirty="0">
                <a:latin typeface="Bahnschrift Light" panose="020B0502040204020203" pitchFamily="34" charset="0"/>
              </a:rPr>
              <a:t>take advantage of the scene </a:t>
            </a:r>
            <a:r>
              <a:rPr lang="en-US" sz="2000" dirty="0" smtClean="0">
                <a:latin typeface="Bahnschrift Light" panose="020B0502040204020203" pitchFamily="34" charset="0"/>
              </a:rPr>
              <a:t>structure to get yet better results for this application.</a:t>
            </a:r>
            <a:endParaRPr lang="en-US" sz="2000" dirty="0"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[Yang ’19] presented </a:t>
            </a:r>
            <a:r>
              <a:rPr lang="en-US" sz="2000" dirty="0" smtClean="0">
                <a:latin typeface="Bahnschrift Light" panose="020B0502040204020203" pitchFamily="34" charset="0"/>
              </a:rPr>
              <a:t>a </a:t>
            </a:r>
            <a:r>
              <a:rPr lang="en-US" sz="2000" dirty="0" smtClean="0">
                <a:latin typeface="Bahnschrift Light" panose="020B0502040204020203" pitchFamily="34" charset="0"/>
              </a:rPr>
              <a:t> </a:t>
            </a:r>
            <a:r>
              <a:rPr lang="en-US" sz="2000" dirty="0">
                <a:latin typeface="Bahnschrift Light" panose="020B0502040204020203" pitchFamily="34" charset="0"/>
              </a:rPr>
              <a:t>method specifically dedicated to </a:t>
            </a:r>
            <a:r>
              <a:rPr lang="en-US" sz="2000" dirty="0" err="1" smtClean="0">
                <a:latin typeface="Bahnschrift Light" panose="020B0502040204020203" pitchFamily="34" charset="0"/>
              </a:rPr>
              <a:t>autocalibrate</a:t>
            </a:r>
            <a:r>
              <a:rPr lang="en-US" sz="2000" dirty="0" smtClean="0">
                <a:latin typeface="Bahnschrift Light" panose="020B0502040204020203" pitchFamily="34" charset="0"/>
              </a:rPr>
              <a:t> planar </a:t>
            </a:r>
            <a:r>
              <a:rPr lang="en-US" sz="2000" dirty="0">
                <a:latin typeface="Bahnschrift Light" panose="020B0502040204020203" pitchFamily="34" charset="0"/>
              </a:rPr>
              <a:t>scenes </a:t>
            </a:r>
            <a:r>
              <a:rPr lang="en-US" sz="2000" dirty="0" smtClean="0">
                <a:latin typeface="Bahnschrift Light" panose="020B0502040204020203" pitchFamily="34" charset="0"/>
              </a:rPr>
              <a:t>with pure translational movement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15" y="4484349"/>
            <a:ext cx="2809661" cy="2110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82889" y="3763391"/>
            <a:ext cx="5534392" cy="42216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Satellite imagery </a:t>
            </a:r>
            <a:r>
              <a:rPr lang="en-US" sz="2000" dirty="0">
                <a:latin typeface="Bahnschrift Light" panose="020B0502040204020203" pitchFamily="34" charset="0"/>
              </a:rPr>
              <a:t>results: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16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"/>
    </mc:Choice>
    <mc:Fallback>
      <p:transition spd="slow" advTm="1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9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5.3|6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5|9.3|10.2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7|1.2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|2.9|2.2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5.3|6|1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534</TotalTime>
  <Words>519</Words>
  <Application>Microsoft Office PowerPoint</Application>
  <PresentationFormat>Widescreen</PresentationFormat>
  <Paragraphs>154</Paragraphs>
  <Slides>7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 Light</vt:lpstr>
      <vt:lpstr>Calibri</vt:lpstr>
      <vt:lpstr>Calibri Light</vt:lpstr>
      <vt:lpstr>Dubai</vt:lpstr>
      <vt:lpstr>NimbusRomNo9L-Medi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Hardt, Michael W</cp:lastModifiedBy>
  <cp:revision>46</cp:revision>
  <dcterms:created xsi:type="dcterms:W3CDTF">2021-03-13T09:14:45Z</dcterms:created>
  <dcterms:modified xsi:type="dcterms:W3CDTF">2021-03-15T11:31:33Z</dcterms:modified>
</cp:coreProperties>
</file>